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4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9" r:id="rId12"/>
    <p:sldId id="273" r:id="rId13"/>
  </p:sldIdLst>
  <p:sldSz cx="9144000" cy="5143500" type="screen16x9"/>
  <p:notesSz cx="6858000" cy="9144000"/>
  <p:embeddedFontLs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Lato Black" panose="020F0502020204030203" pitchFamily="34" charset="0"/>
      <p:bold r:id="rId19"/>
      <p:boldItalic r:id="rId20"/>
    </p:embeddedFont>
    <p:embeddedFont>
      <p:font typeface="Lato Light" panose="020F0502020204030203" pitchFamily="34" charset="0"/>
      <p:regular r:id="rId21"/>
      <p:bold r:id="rId22"/>
      <p:italic r:id="rId23"/>
      <p:boldItalic r:id="rId24"/>
    </p:embeddedFont>
    <p:embeddedFont>
      <p:font typeface="Montserrat Medium" panose="00000600000000000000" pitchFamily="2" charset="0"/>
      <p:regular r:id="rId25"/>
      <p:bold r:id="rId26"/>
      <p:italic r:id="rId27"/>
      <p:boldItalic r:id="rId28"/>
    </p:embeddedFont>
    <p:embeddedFont>
      <p:font typeface="Raleway" pitchFamily="2" charset="0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54">
          <p15:clr>
            <a:srgbClr val="9AA0A6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B9C183C-90BD-4B8B-942F-F39465220D5E}">
  <a:tblStyle styleId="{BB9C183C-90BD-4B8B-942F-F39465220D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420" y="60"/>
      </p:cViewPr>
      <p:guideLst>
        <p:guide pos="454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144dd260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144dd260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11582efe8ed_1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11582efe8ed_1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1582efe8ed_1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11582efe8ed_1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11582efe8ed_1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11582efe8ed_1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1582efe8ed_1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1582efe8ed_1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151d0107ad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151d0107ad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151d0107ad_1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151d0107ad_1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151d0107a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151d0107a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1582efe8ed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1582efe8ed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15b87658a5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15b87658a5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15da5216d5_1_8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115da5216d5_1_8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11582efe8e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11582efe8e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021525" y="1401600"/>
            <a:ext cx="3182700" cy="145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latin typeface="Lato Black"/>
                <a:ea typeface="Lato Black"/>
                <a:cs typeface="Lato Black"/>
                <a:sym typeface="Lato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021525" y="3026400"/>
            <a:ext cx="2979600" cy="715500"/>
          </a:xfrm>
          <a:prstGeom prst="rect">
            <a:avLst/>
          </a:prstGeom>
          <a:solidFill>
            <a:srgbClr val="95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715250" y="3330851"/>
            <a:ext cx="4945500" cy="4158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1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subTitle" idx="1"/>
          </p:nvPr>
        </p:nvSpPr>
        <p:spPr>
          <a:xfrm>
            <a:off x="715250" y="1396838"/>
            <a:ext cx="4945500" cy="15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91" name="Google Shape;91;p18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subTitle" idx="1"/>
          </p:nvPr>
        </p:nvSpPr>
        <p:spPr>
          <a:xfrm>
            <a:off x="2222812" y="1416638"/>
            <a:ext cx="1251600" cy="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100"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ubTitle" idx="2"/>
          </p:nvPr>
        </p:nvSpPr>
        <p:spPr>
          <a:xfrm flipH="1">
            <a:off x="2222812" y="2562788"/>
            <a:ext cx="1251600" cy="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100"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subTitle" idx="3"/>
          </p:nvPr>
        </p:nvSpPr>
        <p:spPr>
          <a:xfrm>
            <a:off x="3655213" y="1416638"/>
            <a:ext cx="3465300" cy="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subTitle" idx="4"/>
          </p:nvPr>
        </p:nvSpPr>
        <p:spPr>
          <a:xfrm flipH="1">
            <a:off x="3655213" y="2562788"/>
            <a:ext cx="3465300" cy="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subTitle" idx="5"/>
          </p:nvPr>
        </p:nvSpPr>
        <p:spPr>
          <a:xfrm>
            <a:off x="2222812" y="3588038"/>
            <a:ext cx="1251600" cy="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100"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ato Black"/>
              <a:buNone/>
              <a:defRPr sz="20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ubTitle" idx="6"/>
          </p:nvPr>
        </p:nvSpPr>
        <p:spPr>
          <a:xfrm>
            <a:off x="3655213" y="3588038"/>
            <a:ext cx="3465300" cy="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99" name="Google Shape;99;p19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>
            <a:spLocks noGrp="1"/>
          </p:cNvSpPr>
          <p:nvPr>
            <p:ph type="title"/>
          </p:nvPr>
        </p:nvSpPr>
        <p:spPr>
          <a:xfrm>
            <a:off x="1123850" y="1376925"/>
            <a:ext cx="3138300" cy="87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1" name="Google Shape;161;p24"/>
          <p:cNvSpPr txBox="1">
            <a:spLocks noGrp="1"/>
          </p:cNvSpPr>
          <p:nvPr>
            <p:ph type="subTitle" idx="1"/>
          </p:nvPr>
        </p:nvSpPr>
        <p:spPr>
          <a:xfrm>
            <a:off x="1123950" y="2447763"/>
            <a:ext cx="3138300" cy="1318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7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162" name="Google Shape;162;p24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6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7" name="Google Shape;197;p33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6_1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4"/>
          <p:cNvPicPr preferRelativeResize="0"/>
          <p:nvPr/>
        </p:nvPicPr>
        <p:blipFill rotWithShape="1">
          <a:blip r:embed="rId2">
            <a:alphaModFix/>
          </a:blip>
          <a:srcRect l="1671" t="428" r="22702" b="24377"/>
          <a:stretch/>
        </p:blipFill>
        <p:spPr>
          <a:xfrm rot="10800000" flipH="1">
            <a:off x="0" y="0"/>
            <a:ext cx="3221171" cy="32026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0" name="Google Shape;200;p34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5250" y="1809750"/>
            <a:ext cx="4531200" cy="146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 b="0">
                <a:latin typeface="Lato Black"/>
                <a:ea typeface="Lato Black"/>
                <a:cs typeface="Lato Black"/>
                <a:sym typeface="Lato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560750" y="3429800"/>
            <a:ext cx="2840100" cy="7164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457025" y="692500"/>
            <a:ext cx="961200" cy="960900"/>
          </a:xfrm>
          <a:prstGeom prst="rect">
            <a:avLst/>
          </a:prstGeom>
          <a:solidFill>
            <a:schemeClr val="lt2"/>
          </a:solidFill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40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cxnSp>
        <p:nvCxnSpPr>
          <p:cNvPr id="16" name="Google Shape;16;p3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6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715250" y="540000"/>
            <a:ext cx="35388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715250" y="1799550"/>
            <a:ext cx="4239900" cy="23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cxnSp>
        <p:nvCxnSpPr>
          <p:cNvPr id="34" name="Google Shape;34;p7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2281038" y="895025"/>
            <a:ext cx="4581900" cy="24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cxnSp>
        <p:nvCxnSpPr>
          <p:cNvPr id="37" name="Google Shape;37;p8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3756000" y="1710959"/>
            <a:ext cx="3995700" cy="54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3756000" y="2452741"/>
            <a:ext cx="3995700" cy="97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41" name="Google Shape;41;p9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2019150" y="1321888"/>
            <a:ext cx="5105700" cy="13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subTitle" idx="1"/>
          </p:nvPr>
        </p:nvSpPr>
        <p:spPr>
          <a:xfrm>
            <a:off x="2695800" y="2783563"/>
            <a:ext cx="3752400" cy="713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8" name="Google Shape;48;p11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 hasCustomPrompt="1"/>
          </p:nvPr>
        </p:nvSpPr>
        <p:spPr>
          <a:xfrm>
            <a:off x="822475" y="1713150"/>
            <a:ext cx="763200" cy="764400"/>
          </a:xfrm>
          <a:prstGeom prst="rect">
            <a:avLst/>
          </a:prstGeom>
          <a:solidFill>
            <a:srgbClr val="95FFFF"/>
          </a:solidFill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35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2"/>
          </p:nvPr>
        </p:nvSpPr>
        <p:spPr>
          <a:xfrm>
            <a:off x="1790450" y="1654900"/>
            <a:ext cx="2595900" cy="3435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1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"/>
          </p:nvPr>
        </p:nvSpPr>
        <p:spPr>
          <a:xfrm>
            <a:off x="1790450" y="2082775"/>
            <a:ext cx="25959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3" hasCustomPrompt="1"/>
          </p:nvPr>
        </p:nvSpPr>
        <p:spPr>
          <a:xfrm>
            <a:off x="822475" y="3178450"/>
            <a:ext cx="763200" cy="764400"/>
          </a:xfrm>
          <a:prstGeom prst="rect">
            <a:avLst/>
          </a:prstGeom>
          <a:solidFill>
            <a:schemeClr val="lt2"/>
          </a:solidFill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35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4"/>
          </p:nvPr>
        </p:nvSpPr>
        <p:spPr>
          <a:xfrm>
            <a:off x="1790450" y="3095975"/>
            <a:ext cx="2595900" cy="3474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1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5"/>
          </p:nvPr>
        </p:nvSpPr>
        <p:spPr>
          <a:xfrm>
            <a:off x="1790450" y="3522225"/>
            <a:ext cx="25959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6" hasCustomPrompt="1"/>
          </p:nvPr>
        </p:nvSpPr>
        <p:spPr>
          <a:xfrm>
            <a:off x="4753929" y="1713150"/>
            <a:ext cx="748200" cy="764400"/>
          </a:xfrm>
          <a:prstGeom prst="rect">
            <a:avLst/>
          </a:prstGeom>
          <a:solidFill>
            <a:schemeClr val="lt2"/>
          </a:solidFill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35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7"/>
          </p:nvPr>
        </p:nvSpPr>
        <p:spPr>
          <a:xfrm>
            <a:off x="5725906" y="1654900"/>
            <a:ext cx="2595600" cy="3435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1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8"/>
          </p:nvPr>
        </p:nvSpPr>
        <p:spPr>
          <a:xfrm>
            <a:off x="5725899" y="2083526"/>
            <a:ext cx="25956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9" hasCustomPrompt="1"/>
          </p:nvPr>
        </p:nvSpPr>
        <p:spPr>
          <a:xfrm>
            <a:off x="4746500" y="3178450"/>
            <a:ext cx="763200" cy="764400"/>
          </a:xfrm>
          <a:prstGeom prst="rect">
            <a:avLst/>
          </a:prstGeom>
          <a:solidFill>
            <a:schemeClr val="lt2"/>
          </a:solidFill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35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13"/>
          </p:nvPr>
        </p:nvSpPr>
        <p:spPr>
          <a:xfrm>
            <a:off x="5725743" y="3095976"/>
            <a:ext cx="2595600" cy="3474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1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ato"/>
              <a:buNone/>
              <a:defRPr sz="2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4"/>
          </p:nvPr>
        </p:nvSpPr>
        <p:spPr>
          <a:xfrm>
            <a:off x="5725743" y="3522226"/>
            <a:ext cx="25956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64" name="Google Shape;64;p13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8070D"/>
            </a:gs>
            <a:gs pos="100000">
              <a:srgbClr val="29155A"/>
            </a:gs>
          </a:gsLst>
          <a:lin ang="1890073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ato"/>
              <a:buNone/>
              <a:defRPr sz="3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ato"/>
              <a:buNone/>
              <a:defRPr sz="3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ato"/>
              <a:buNone/>
              <a:defRPr sz="3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ato"/>
              <a:buNone/>
              <a:defRPr sz="3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ato"/>
              <a:buNone/>
              <a:defRPr sz="3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ato"/>
              <a:buNone/>
              <a:defRPr sz="3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ato"/>
              <a:buNone/>
              <a:defRPr sz="3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ato"/>
              <a:buNone/>
              <a:defRPr sz="3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ato"/>
              <a:buNone/>
              <a:defRPr sz="3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87100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●"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○"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■"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●"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○"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■"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●"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○"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■"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7" r:id="rId7"/>
    <p:sldLayoutId id="2147483658" r:id="rId8"/>
    <p:sldLayoutId id="2147483659" r:id="rId9"/>
    <p:sldLayoutId id="2147483664" r:id="rId10"/>
    <p:sldLayoutId id="2147483665" r:id="rId11"/>
    <p:sldLayoutId id="2147483670" r:id="rId12"/>
    <p:sldLayoutId id="2147483679" r:id="rId13"/>
    <p:sldLayoutId id="2147483680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8"/>
          <p:cNvSpPr txBox="1">
            <a:spLocks noGrp="1"/>
          </p:cNvSpPr>
          <p:nvPr>
            <p:ph type="ctrTitle"/>
          </p:nvPr>
        </p:nvSpPr>
        <p:spPr>
          <a:xfrm>
            <a:off x="3609474" y="52992"/>
            <a:ext cx="4680284" cy="125894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DNA Matching Simulator</a:t>
            </a:r>
            <a:endParaRPr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2" name="Google Shape;212;p38"/>
          <p:cNvSpPr txBox="1">
            <a:spLocks noGrp="1"/>
          </p:cNvSpPr>
          <p:nvPr>
            <p:ph type="subTitle" idx="1"/>
          </p:nvPr>
        </p:nvSpPr>
        <p:spPr>
          <a:xfrm>
            <a:off x="4557807" y="1913025"/>
            <a:ext cx="2979600" cy="2526619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</a:rPr>
              <a:t>Group Members :-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</a:rPr>
              <a:t>Hamna khan  (SP-23856)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</a:rPr>
              <a:t>Nimra </a:t>
            </a:r>
            <a:r>
              <a:rPr lang="en-US" dirty="0" err="1">
                <a:solidFill>
                  <a:srgbClr val="FFFFFF"/>
                </a:solidFill>
              </a:rPr>
              <a:t>Nisab</a:t>
            </a:r>
            <a:r>
              <a:rPr lang="en-US" dirty="0">
                <a:solidFill>
                  <a:srgbClr val="FFFFFF"/>
                </a:solidFill>
              </a:rPr>
              <a:t>   (SP-23869)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</a:rPr>
              <a:t>Aniqa Jamil    (SP-23868)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</a:rPr>
              <a:t>Rania Nisar     (SP-233891)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</a:rPr>
              <a:t>Jahanzaib        (SP-23870)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</a:rPr>
              <a:t>Zulqarnain Haider              	            (SP-23859)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234" name="Google Shape;234;p38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4" name="Google Shape;534;p49"/>
          <p:cNvPicPr preferRelativeResize="0"/>
          <p:nvPr/>
        </p:nvPicPr>
        <p:blipFill rotWithShape="1">
          <a:blip r:embed="rId3">
            <a:alphaModFix/>
          </a:blip>
          <a:srcRect l="19345" t="1380" r="17985" b="1380"/>
          <a:stretch/>
        </p:blipFill>
        <p:spPr>
          <a:xfrm>
            <a:off x="8275758" y="3605328"/>
            <a:ext cx="828306" cy="10142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35" name="Google Shape;535;p49"/>
          <p:cNvPicPr preferRelativeResize="0"/>
          <p:nvPr/>
        </p:nvPicPr>
        <p:blipFill rotWithShape="1">
          <a:blip r:embed="rId4">
            <a:alphaModFix/>
          </a:blip>
          <a:srcRect l="27301" r="6240"/>
          <a:stretch/>
        </p:blipFill>
        <p:spPr>
          <a:xfrm flipH="1">
            <a:off x="7223760" y="2903128"/>
            <a:ext cx="1245473" cy="1511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05367BA-5025-9AA0-B065-B45D634B91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6324" y="199741"/>
            <a:ext cx="6077436" cy="810785"/>
          </a:xfrm>
        </p:spPr>
        <p:txBody>
          <a:bodyPr/>
          <a:lstStyle/>
          <a:p>
            <a:r>
              <a:rPr lang="en-US" sz="2400" b="1" dirty="0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Mutation Detection Algorithm (Planned)</a:t>
            </a:r>
            <a:endParaRPr lang="en-US" sz="2400" b="1" dirty="0">
              <a:solidFill>
                <a:schemeClr val="bg1"/>
              </a:solidFill>
            </a:endParaRPr>
          </a:p>
          <a:p>
            <a:endParaRPr lang="en-US" b="1" dirty="0"/>
          </a:p>
        </p:txBody>
      </p:sp>
      <p:sp>
        <p:nvSpPr>
          <p:cNvPr id="15" name="Text 1"/>
          <p:cNvSpPr/>
          <p:nvPr/>
        </p:nvSpPr>
        <p:spPr>
          <a:xfrm>
            <a:off x="206926" y="1080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chemeClr val="bg1"/>
                </a:solidFill>
                <a:latin typeface="+mn-lt"/>
                <a:ea typeface="Prata" pitchFamily="34" charset="-122"/>
                <a:cs typeface="Prata" pitchFamily="34" charset="-120"/>
              </a:rPr>
              <a:t>Traceback Process</a:t>
            </a:r>
            <a:endParaRPr lang="en-US" sz="22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6" name="Text 2"/>
          <p:cNvSpPr/>
          <p:nvPr/>
        </p:nvSpPr>
        <p:spPr>
          <a:xfrm>
            <a:off x="206926" y="1584413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Trace path from DP matrix end to start to identify mutation types.</a:t>
            </a:r>
            <a:endParaRPr lang="en-US" sz="1750" dirty="0"/>
          </a:p>
        </p:txBody>
      </p:sp>
      <p:sp>
        <p:nvSpPr>
          <p:cNvPr id="17" name="Text 3"/>
          <p:cNvSpPr/>
          <p:nvPr/>
        </p:nvSpPr>
        <p:spPr>
          <a:xfrm>
            <a:off x="4864183" y="9416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chemeClr val="bg1"/>
                </a:solidFill>
                <a:latin typeface="+mn-lt"/>
                <a:ea typeface="Prata" pitchFamily="34" charset="-122"/>
                <a:cs typeface="Prata" pitchFamily="34" charset="-120"/>
              </a:rPr>
              <a:t>Mutation Types</a:t>
            </a:r>
            <a:endParaRPr lang="en-US" sz="22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8" name="Text 4"/>
          <p:cNvSpPr/>
          <p:nvPr/>
        </p:nvSpPr>
        <p:spPr>
          <a:xfrm>
            <a:off x="4864183" y="138819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 algn="l">
              <a:lnSpc>
                <a:spcPts val="2850"/>
              </a:lnSpc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Substitutions (e.g., A to G)</a:t>
            </a:r>
            <a:endParaRPr lang="en-US" sz="1750" dirty="0"/>
          </a:p>
        </p:txBody>
      </p:sp>
      <p:sp>
        <p:nvSpPr>
          <p:cNvPr id="19" name="Text 5"/>
          <p:cNvSpPr/>
          <p:nvPr/>
        </p:nvSpPr>
        <p:spPr>
          <a:xfrm>
            <a:off x="4864183" y="1722536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 algn="l">
              <a:lnSpc>
                <a:spcPts val="2850"/>
              </a:lnSpc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Insertions (e.g., +T)</a:t>
            </a:r>
            <a:endParaRPr lang="en-US" sz="1750" dirty="0"/>
          </a:p>
        </p:txBody>
      </p:sp>
      <p:sp>
        <p:nvSpPr>
          <p:cNvPr id="20" name="Text 6"/>
          <p:cNvSpPr/>
          <p:nvPr/>
        </p:nvSpPr>
        <p:spPr>
          <a:xfrm>
            <a:off x="4864183" y="2128767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 algn="l">
              <a:lnSpc>
                <a:spcPts val="2850"/>
              </a:lnSpc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Deletions (e.g., –C)</a:t>
            </a:r>
            <a:endParaRPr lang="en-US" sz="1750" dirty="0"/>
          </a:p>
        </p:txBody>
      </p:sp>
      <p:sp>
        <p:nvSpPr>
          <p:cNvPr id="21" name="Text 7"/>
          <p:cNvSpPr/>
          <p:nvPr/>
        </p:nvSpPr>
        <p:spPr>
          <a:xfrm>
            <a:off x="2639557" y="26369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chemeClr val="bg1"/>
                </a:solidFill>
                <a:latin typeface="+mn-lt"/>
                <a:ea typeface="Prata" pitchFamily="34" charset="-122"/>
                <a:cs typeface="Prata" pitchFamily="34" charset="-120"/>
              </a:rPr>
              <a:t>Reporting</a:t>
            </a:r>
            <a:endParaRPr lang="en-US" sz="22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2" name="Text 8"/>
          <p:cNvSpPr/>
          <p:nvPr/>
        </p:nvSpPr>
        <p:spPr>
          <a:xfrm>
            <a:off x="2582942" y="311447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Generate detailed mutation reports with location, type, and involved characters.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8" name="Google Shape;568;p51"/>
          <p:cNvPicPr preferRelativeResize="0"/>
          <p:nvPr/>
        </p:nvPicPr>
        <p:blipFill rotWithShape="1">
          <a:blip r:embed="rId3">
            <a:alphaModFix/>
          </a:blip>
          <a:srcRect l="29945" t="6866" r="29949" b="6874"/>
          <a:stretch/>
        </p:blipFill>
        <p:spPr>
          <a:xfrm>
            <a:off x="8151223" y="3507068"/>
            <a:ext cx="751243" cy="11247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 0"/>
          <p:cNvSpPr/>
          <p:nvPr/>
        </p:nvSpPr>
        <p:spPr>
          <a:xfrm>
            <a:off x="1592414" y="49783"/>
            <a:ext cx="6179986" cy="500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Conclusion and Impact</a:t>
            </a:r>
            <a:endParaRPr lang="en-US" sz="4450" dirty="0"/>
          </a:p>
        </p:txBody>
      </p:sp>
      <p:sp>
        <p:nvSpPr>
          <p:cNvPr id="7" name="Text 2"/>
          <p:cNvSpPr/>
          <p:nvPr/>
        </p:nvSpPr>
        <p:spPr>
          <a:xfrm>
            <a:off x="174796" y="9655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Educational Value</a:t>
            </a:r>
            <a:endParaRPr lang="en-US" sz="2200" b="1" dirty="0"/>
          </a:p>
        </p:txBody>
      </p:sp>
      <p:sp>
        <p:nvSpPr>
          <p:cNvPr id="8" name="Text 3"/>
          <p:cNvSpPr/>
          <p:nvPr/>
        </p:nvSpPr>
        <p:spPr>
          <a:xfrm>
            <a:off x="154244" y="1303712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Combines data structures and algorithms with practical genetic analysis for learning and research.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4722000" y="9493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Functional System</a:t>
            </a:r>
            <a:endParaRPr lang="en-US" sz="2200" b="1" dirty="0"/>
          </a:p>
        </p:txBody>
      </p:sp>
      <p:sp>
        <p:nvSpPr>
          <p:cNvPr id="10" name="Text 6"/>
          <p:cNvSpPr/>
          <p:nvPr/>
        </p:nvSpPr>
        <p:spPr>
          <a:xfrm>
            <a:off x="4722000" y="1369124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Accurately detects genetic similarity and explores evolutionary connections using C++ modules.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3010031" y="27305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Future Potential</a:t>
            </a:r>
            <a:endParaRPr lang="en-US" sz="2200" b="1" dirty="0"/>
          </a:p>
        </p:txBody>
      </p:sp>
      <p:sp>
        <p:nvSpPr>
          <p:cNvPr id="12" name="Text 9"/>
          <p:cNvSpPr/>
          <p:nvPr/>
        </p:nvSpPr>
        <p:spPr>
          <a:xfrm>
            <a:off x="3010031" y="3145405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Foundation for mutation detection tools and bridging computer science with biological research.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9" name="Google Shape;649;p55"/>
          <p:cNvPicPr preferRelativeResize="0"/>
          <p:nvPr/>
        </p:nvPicPr>
        <p:blipFill rotWithShape="1">
          <a:blip r:embed="rId3">
            <a:alphaModFix/>
          </a:blip>
          <a:srcRect b="2037"/>
          <a:stretch/>
        </p:blipFill>
        <p:spPr>
          <a:xfrm>
            <a:off x="6801528" y="2418974"/>
            <a:ext cx="1627224" cy="2249923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55"/>
          <p:cNvSpPr txBox="1">
            <a:spLocks noGrp="1"/>
          </p:cNvSpPr>
          <p:nvPr>
            <p:ph type="title"/>
          </p:nvPr>
        </p:nvSpPr>
        <p:spPr>
          <a:xfrm>
            <a:off x="2012192" y="682464"/>
            <a:ext cx="4916596" cy="26121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Lato Light"/>
                <a:ea typeface="Lato Light"/>
                <a:cs typeface="Lato Light"/>
                <a:sym typeface="Lato Light"/>
              </a:rPr>
              <a:t>THANK</a:t>
            </a:r>
            <a:r>
              <a:rPr lang="en" dirty="0"/>
              <a:t> YOU</a:t>
            </a:r>
            <a:endParaRPr dirty="0"/>
          </a:p>
        </p:txBody>
      </p:sp>
      <p:pic>
        <p:nvPicPr>
          <p:cNvPr id="651" name="Google Shape;651;p55"/>
          <p:cNvPicPr preferRelativeResize="0"/>
          <p:nvPr/>
        </p:nvPicPr>
        <p:blipFill rotWithShape="1">
          <a:blip r:embed="rId4">
            <a:alphaModFix/>
          </a:blip>
          <a:srcRect l="29945" t="6866" r="29949" b="6874"/>
          <a:stretch/>
        </p:blipFill>
        <p:spPr>
          <a:xfrm>
            <a:off x="2281049" y="3436325"/>
            <a:ext cx="864102" cy="1314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2" name="Google Shape;652;p55"/>
          <p:cNvPicPr preferRelativeResize="0"/>
          <p:nvPr/>
        </p:nvPicPr>
        <p:blipFill rotWithShape="1">
          <a:blip r:embed="rId5">
            <a:alphaModFix/>
          </a:blip>
          <a:srcRect b="2123"/>
          <a:stretch/>
        </p:blipFill>
        <p:spPr>
          <a:xfrm>
            <a:off x="723750" y="2485499"/>
            <a:ext cx="1415701" cy="2192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0"/>
          <p:cNvSpPr txBox="1">
            <a:spLocks noGrp="1"/>
          </p:cNvSpPr>
          <p:nvPr>
            <p:ph type="title"/>
          </p:nvPr>
        </p:nvSpPr>
        <p:spPr>
          <a:xfrm>
            <a:off x="3756000" y="1710959"/>
            <a:ext cx="3995700" cy="54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67" name="Google Shape;267;p40"/>
          <p:cNvSpPr txBox="1">
            <a:spLocks noGrp="1"/>
          </p:cNvSpPr>
          <p:nvPr>
            <p:ph type="subTitle" idx="1"/>
          </p:nvPr>
        </p:nvSpPr>
        <p:spPr>
          <a:xfrm>
            <a:off x="3755999" y="2452740"/>
            <a:ext cx="4816925" cy="13853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1600" dirty="0">
                <a:solidFill>
                  <a:schemeClr val="bg1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This project introduces GeneLink , a C++ console application designed to analyze genetic relationships, detect mutations, and trace ancestral connections using the Levenshtein Distance Algorithm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</a:t>
            </a: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68" name="Google Shape;268;p40"/>
          <p:cNvPicPr preferRelativeResize="0"/>
          <p:nvPr/>
        </p:nvPicPr>
        <p:blipFill rotWithShape="1">
          <a:blip r:embed="rId3">
            <a:alphaModFix/>
          </a:blip>
          <a:srcRect t="3678" r="38631" b="9568"/>
          <a:stretch/>
        </p:blipFill>
        <p:spPr>
          <a:xfrm>
            <a:off x="0" y="0"/>
            <a:ext cx="363854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1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Lato Light"/>
                <a:ea typeface="Lato Light"/>
                <a:cs typeface="Lato Light"/>
                <a:sym typeface="Lato Light"/>
              </a:rPr>
              <a:t>PROJECT</a:t>
            </a:r>
            <a:r>
              <a:rPr lang="en" dirty="0"/>
              <a:t> OVERVIEW</a:t>
            </a:r>
            <a:endParaRPr dirty="0"/>
          </a:p>
        </p:txBody>
      </p:sp>
      <p:sp>
        <p:nvSpPr>
          <p:cNvPr id="299" name="Google Shape;299;p41"/>
          <p:cNvSpPr txBox="1">
            <a:spLocks noGrp="1"/>
          </p:cNvSpPr>
          <p:nvPr>
            <p:ph type="title" idx="4"/>
          </p:nvPr>
        </p:nvSpPr>
        <p:spPr>
          <a:xfrm>
            <a:off x="1790450" y="3095975"/>
            <a:ext cx="2595900" cy="3474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Technology</a:t>
            </a:r>
            <a:endParaRPr dirty="0"/>
          </a:p>
        </p:txBody>
      </p:sp>
      <p:sp>
        <p:nvSpPr>
          <p:cNvPr id="300" name="Google Shape;300;p41"/>
          <p:cNvSpPr txBox="1">
            <a:spLocks noGrp="1"/>
          </p:cNvSpPr>
          <p:nvPr>
            <p:ph type="subTitle" idx="5"/>
          </p:nvPr>
        </p:nvSpPr>
        <p:spPr>
          <a:xfrm>
            <a:off x="1754056" y="3595005"/>
            <a:ext cx="2931082" cy="637081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indent="0"/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Implemented as a C++ console app with dynamic programming for efficient sequence comparison.</a:t>
            </a: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2" name="Google Shape;302;p41"/>
          <p:cNvSpPr txBox="1">
            <a:spLocks noGrp="1"/>
          </p:cNvSpPr>
          <p:nvPr>
            <p:ph type="title" idx="7"/>
          </p:nvPr>
        </p:nvSpPr>
        <p:spPr>
          <a:xfrm>
            <a:off x="5471836" y="1292290"/>
            <a:ext cx="2595600" cy="3435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Lato Light"/>
                <a:ea typeface="Lato Light"/>
                <a:cs typeface="Lato Light"/>
                <a:sym typeface="Lato Light"/>
              </a:rPr>
              <a:t>Applications</a:t>
            </a:r>
            <a:endParaRPr dirty="0"/>
          </a:p>
        </p:txBody>
      </p:sp>
      <p:sp>
        <p:nvSpPr>
          <p:cNvPr id="303" name="Google Shape;303;p41"/>
          <p:cNvSpPr txBox="1">
            <a:spLocks noGrp="1"/>
          </p:cNvSpPr>
          <p:nvPr>
            <p:ph type="subTitle" idx="8"/>
          </p:nvPr>
        </p:nvSpPr>
        <p:spPr>
          <a:xfrm>
            <a:off x="5471836" y="1746010"/>
            <a:ext cx="2595600" cy="89424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indent="0"/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Identifies familial links, traces mutations, and detects ancestral genes by comparing DNA sequences.</a:t>
            </a: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07" name="Google Shape;307;p41"/>
          <p:cNvPicPr preferRelativeResize="0"/>
          <p:nvPr/>
        </p:nvPicPr>
        <p:blipFill rotWithShape="1">
          <a:blip r:embed="rId3">
            <a:alphaModFix/>
          </a:blip>
          <a:srcRect l="19345" t="1380" r="17985" b="1380"/>
          <a:stretch/>
        </p:blipFill>
        <p:spPr>
          <a:xfrm>
            <a:off x="7678900" y="276786"/>
            <a:ext cx="1054648" cy="109072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ubtitle 4">
            <a:extLst>
              <a:ext uri="{FF2B5EF4-FFF2-40B4-BE49-F238E27FC236}">
                <a16:creationId xmlns:a16="http://schemas.microsoft.com/office/drawing/2014/main" id="{2CA91991-032C-5581-C276-ADA73FBDEE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1662" y="1686481"/>
            <a:ext cx="2894688" cy="953769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uses Levenshtein Distance to measure minimal edits between DNA sequences, providing a similarity score</a:t>
            </a:r>
            <a:r>
              <a:rPr lang="en-US" sz="12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</a:t>
            </a:r>
            <a:endParaRPr lang="en-US" sz="1200" dirty="0"/>
          </a:p>
          <a:p>
            <a:endParaRPr lang="en-US" sz="12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EF2F17F-F79D-E807-A48D-05F93E9F4706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603550" y="1250037"/>
            <a:ext cx="2595900" cy="343500"/>
          </a:xfrm>
        </p:spPr>
        <p:txBody>
          <a:bodyPr/>
          <a:lstStyle/>
          <a:p>
            <a:r>
              <a:rPr lang="en-US" dirty="0"/>
              <a:t>Core Functionality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0EE2D82-BF99-E378-E879-8921A250ADD8}"/>
              </a:ext>
            </a:extLst>
          </p:cNvPr>
          <p:cNvSpPr/>
          <p:nvPr/>
        </p:nvSpPr>
        <p:spPr>
          <a:xfrm>
            <a:off x="1024199" y="1344464"/>
            <a:ext cx="439417" cy="40154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4C97A8-E01C-1E80-52E3-6329888D9726}"/>
              </a:ext>
            </a:extLst>
          </p:cNvPr>
          <p:cNvSpPr/>
          <p:nvPr/>
        </p:nvSpPr>
        <p:spPr>
          <a:xfrm>
            <a:off x="4721532" y="1289467"/>
            <a:ext cx="387182" cy="3435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DCC659E-E6DD-6495-351D-488D84D1320F}"/>
              </a:ext>
            </a:extLst>
          </p:cNvPr>
          <p:cNvSpPr/>
          <p:nvPr/>
        </p:nvSpPr>
        <p:spPr>
          <a:xfrm>
            <a:off x="1024198" y="3095975"/>
            <a:ext cx="439418" cy="34740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2"/>
          <p:cNvSpPr txBox="1">
            <a:spLocks noGrp="1"/>
          </p:cNvSpPr>
          <p:nvPr>
            <p:ph type="title"/>
          </p:nvPr>
        </p:nvSpPr>
        <p:spPr>
          <a:xfrm>
            <a:off x="423935" y="0"/>
            <a:ext cx="3630173" cy="80144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Lato Light"/>
                <a:ea typeface="Lato Light"/>
                <a:cs typeface="Lato Light"/>
                <a:sym typeface="Lato Light"/>
              </a:rPr>
              <a:t>Problem</a:t>
            </a:r>
            <a:r>
              <a:rPr lang="en" dirty="0"/>
              <a:t> Statement </a:t>
            </a:r>
            <a:endParaRPr dirty="0"/>
          </a:p>
        </p:txBody>
      </p:sp>
      <p:pic>
        <p:nvPicPr>
          <p:cNvPr id="314" name="Google Shape;314;p42"/>
          <p:cNvPicPr preferRelativeResize="0"/>
          <p:nvPr/>
        </p:nvPicPr>
        <p:blipFill rotWithShape="1">
          <a:blip r:embed="rId3">
            <a:alphaModFix/>
          </a:blip>
          <a:srcRect l="21226" r="22514"/>
          <a:stretch/>
        </p:blipFill>
        <p:spPr>
          <a:xfrm>
            <a:off x="6079125" y="1113787"/>
            <a:ext cx="2631300" cy="2631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15" name="Google Shape;315;p42"/>
          <p:cNvSpPr/>
          <p:nvPr/>
        </p:nvSpPr>
        <p:spPr>
          <a:xfrm>
            <a:off x="7394775" y="4559475"/>
            <a:ext cx="1117800" cy="85500"/>
          </a:xfrm>
          <a:prstGeom prst="ellipse">
            <a:avLst/>
          </a:prstGeom>
          <a:solidFill>
            <a:srgbClr val="000000">
              <a:alpha val="325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6" name="Google Shape;316;p42"/>
          <p:cNvPicPr preferRelativeResize="0"/>
          <p:nvPr/>
        </p:nvPicPr>
        <p:blipFill rotWithShape="1">
          <a:blip r:embed="rId4">
            <a:alphaModFix/>
          </a:blip>
          <a:srcRect r="3493" b="1787"/>
          <a:stretch/>
        </p:blipFill>
        <p:spPr>
          <a:xfrm>
            <a:off x="7869850" y="2844599"/>
            <a:ext cx="1117799" cy="180037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9E0CB3A-18FE-3426-2940-113BBBBA9BD8}"/>
              </a:ext>
            </a:extLst>
          </p:cNvPr>
          <p:cNvSpPr/>
          <p:nvPr/>
        </p:nvSpPr>
        <p:spPr>
          <a:xfrm>
            <a:off x="423935" y="801449"/>
            <a:ext cx="2376911" cy="1709096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AF0824F-1682-9BBE-775B-C7FA8F1F9A0C}"/>
              </a:ext>
            </a:extLst>
          </p:cNvPr>
          <p:cNvSpPr/>
          <p:nvPr/>
        </p:nvSpPr>
        <p:spPr>
          <a:xfrm>
            <a:off x="3284901" y="720190"/>
            <a:ext cx="2325350" cy="1709095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F181974-2128-35C8-2A46-A7F8EED63D7F}"/>
              </a:ext>
            </a:extLst>
          </p:cNvPr>
          <p:cNvSpPr/>
          <p:nvPr/>
        </p:nvSpPr>
        <p:spPr>
          <a:xfrm>
            <a:off x="423935" y="2714214"/>
            <a:ext cx="5186316" cy="1577610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3C5E54-9A28-031C-EA00-02EAA81DC1A2}"/>
              </a:ext>
            </a:extLst>
          </p:cNvPr>
          <p:cNvSpPr txBox="1"/>
          <p:nvPr/>
        </p:nvSpPr>
        <p:spPr>
          <a:xfrm>
            <a:off x="575489" y="871167"/>
            <a:ext cx="170396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Challenges</a:t>
            </a:r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846D56-2A71-C644-01F1-67D95D388F04}"/>
              </a:ext>
            </a:extLst>
          </p:cNvPr>
          <p:cNvSpPr txBox="1"/>
          <p:nvPr/>
        </p:nvSpPr>
        <p:spPr>
          <a:xfrm>
            <a:off x="554682" y="1382613"/>
            <a:ext cx="21154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1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Traditional methods struggle to efficiently capture minimal evolutionary or mutational differences in DNA.</a:t>
            </a:r>
            <a:endParaRPr lang="en-US" sz="11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CCBFEF-C050-5B21-B2D3-ACBB4E7DFC6C}"/>
              </a:ext>
            </a:extLst>
          </p:cNvPr>
          <p:cNvSpPr txBox="1"/>
          <p:nvPr/>
        </p:nvSpPr>
        <p:spPr>
          <a:xfrm>
            <a:off x="3436455" y="871167"/>
            <a:ext cx="170396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FCBBF"/>
                </a:solidFill>
                <a:latin typeface="Prata" pitchFamily="34" charset="0"/>
              </a:rPr>
              <a:t>Goals</a:t>
            </a:r>
            <a:endParaRPr lang="en-US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0CFBE8-11E3-BFA8-44B4-3CF4D805D043}"/>
              </a:ext>
            </a:extLst>
          </p:cNvPr>
          <p:cNvSpPr txBox="1"/>
          <p:nvPr/>
        </p:nvSpPr>
        <p:spPr>
          <a:xfrm>
            <a:off x="3382277" y="1288472"/>
            <a:ext cx="2115416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Design a system to accurately compute genetic similarity, detect mutations, and trace ancestral genes.</a:t>
            </a:r>
            <a:endParaRPr lang="en-US" sz="1100" dirty="0"/>
          </a:p>
          <a:p>
            <a:pPr marL="0" indent="0" algn="l">
              <a:buNone/>
            </a:pPr>
            <a:endParaRPr lang="en-US" sz="11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39956D-E37E-D841-AECE-D28E42F70469}"/>
              </a:ext>
            </a:extLst>
          </p:cNvPr>
          <p:cNvSpPr txBox="1"/>
          <p:nvPr/>
        </p:nvSpPr>
        <p:spPr>
          <a:xfrm>
            <a:off x="433575" y="2844599"/>
            <a:ext cx="170396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Issue</a:t>
            </a:r>
            <a:r>
              <a:rPr lang="en-US" sz="1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</a:t>
            </a:r>
            <a:endParaRPr lang="en-US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EE7BF1-1E78-03AC-5C89-CB8CD6A3AD3B}"/>
              </a:ext>
            </a:extLst>
          </p:cNvPr>
          <p:cNvSpPr txBox="1"/>
          <p:nvPr/>
        </p:nvSpPr>
        <p:spPr>
          <a:xfrm>
            <a:off x="477497" y="3230734"/>
            <a:ext cx="4769877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Efficient Levenshtein algorithm for long sequences</a:t>
            </a:r>
            <a:endParaRPr lang="en-US" sz="1100" dirty="0"/>
          </a:p>
          <a:p>
            <a:pPr marL="171450" indent="-1714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Minimizing false positives in comparisons</a:t>
            </a:r>
            <a:endParaRPr lang="en-US" sz="1100" dirty="0"/>
          </a:p>
          <a:p>
            <a:pPr marL="171450" indent="-171450"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Scalable for large genomic datasets</a:t>
            </a:r>
            <a:endParaRPr lang="en-US" sz="1100" dirty="0"/>
          </a:p>
          <a:p>
            <a:pPr marL="171450" indent="-171450"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User-friendly interface for researchers</a:t>
            </a:r>
            <a:endParaRPr lang="en-US" sz="1100" dirty="0"/>
          </a:p>
          <a:p>
            <a:pPr marL="0" indent="0" algn="l">
              <a:buNone/>
            </a:pPr>
            <a:endParaRPr lang="en-US" sz="1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3"/>
          <p:cNvSpPr txBox="1">
            <a:spLocks noGrp="1"/>
          </p:cNvSpPr>
          <p:nvPr>
            <p:ph type="title"/>
          </p:nvPr>
        </p:nvSpPr>
        <p:spPr>
          <a:xfrm>
            <a:off x="416351" y="250000"/>
            <a:ext cx="3984499" cy="11191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 Light"/>
                <a:ea typeface="Lato Light"/>
                <a:cs typeface="Lato Light"/>
                <a:sym typeface="Lato Light"/>
              </a:rPr>
              <a:t>Project Analysis: </a:t>
            </a:r>
            <a:r>
              <a:rPr lang="en" dirty="0"/>
              <a:t>Modules </a:t>
            </a:r>
            <a:endParaRPr dirty="0"/>
          </a:p>
        </p:txBody>
      </p:sp>
      <p:sp>
        <p:nvSpPr>
          <p:cNvPr id="322" name="Google Shape;322;p43"/>
          <p:cNvSpPr txBox="1">
            <a:spLocks noGrp="1"/>
          </p:cNvSpPr>
          <p:nvPr>
            <p:ph type="subTitle" idx="1"/>
          </p:nvPr>
        </p:nvSpPr>
        <p:spPr>
          <a:xfrm>
            <a:off x="2043232" y="1842424"/>
            <a:ext cx="3140194" cy="59841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1800" dirty="0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Module 1: DNA Similarity Comparison</a:t>
            </a:r>
            <a:endParaRPr lang="en-US" sz="1800" dirty="0">
              <a:solidFill>
                <a:schemeClr val="bg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24" name="Google Shape;324;p43"/>
          <p:cNvPicPr preferRelativeResize="0"/>
          <p:nvPr/>
        </p:nvPicPr>
        <p:blipFill rotWithShape="1">
          <a:blip r:embed="rId3">
            <a:alphaModFix/>
          </a:blip>
          <a:srcRect l="11611" t="6638" r="9827" b="14800"/>
          <a:stretch/>
        </p:blipFill>
        <p:spPr>
          <a:xfrm rot="10800000">
            <a:off x="3030566" y="0"/>
            <a:ext cx="6113433" cy="530352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B743B7-338F-DAB8-7AC3-2952CB02BCF9}"/>
              </a:ext>
            </a:extLst>
          </p:cNvPr>
          <p:cNvSpPr txBox="1"/>
          <p:nvPr/>
        </p:nvSpPr>
        <p:spPr>
          <a:xfrm>
            <a:off x="1912677" y="2702663"/>
            <a:ext cx="3291840" cy="135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Manual pairwise or single-vs-all comparisons using map data structures and color-coded visual alignments.</a:t>
            </a:r>
            <a:endParaRPr lang="en-US" sz="1600" dirty="0">
              <a:solidFill>
                <a:schemeClr val="bg1"/>
              </a:solidFill>
            </a:endParaRPr>
          </a:p>
          <a:p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44"/>
          <p:cNvPicPr preferRelativeResize="0"/>
          <p:nvPr/>
        </p:nvPicPr>
        <p:blipFill rotWithShape="1">
          <a:blip r:embed="rId3">
            <a:alphaModFix/>
          </a:blip>
          <a:srcRect l="29945" t="6866" r="29949" b="6874"/>
          <a:stretch/>
        </p:blipFill>
        <p:spPr>
          <a:xfrm>
            <a:off x="7615499" y="3436325"/>
            <a:ext cx="864102" cy="1314049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322;p43">
            <a:extLst>
              <a:ext uri="{FF2B5EF4-FFF2-40B4-BE49-F238E27FC236}">
                <a16:creationId xmlns:a16="http://schemas.microsoft.com/office/drawing/2014/main" id="{A15D55ED-16DC-9741-ACE8-E63DFC136F50}"/>
              </a:ext>
            </a:extLst>
          </p:cNvPr>
          <p:cNvSpPr txBox="1">
            <a:spLocks/>
          </p:cNvSpPr>
          <p:nvPr/>
        </p:nvSpPr>
        <p:spPr>
          <a:xfrm>
            <a:off x="566628" y="748826"/>
            <a:ext cx="2840100" cy="7164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Medium"/>
              <a:buNone/>
              <a:defRPr sz="17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Medium"/>
              <a:buNone/>
              <a:defRPr sz="2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Medium"/>
              <a:buNone/>
              <a:defRPr sz="2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Medium"/>
              <a:buNone/>
              <a:defRPr sz="2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Medium"/>
              <a:buNone/>
              <a:defRPr sz="2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Medium"/>
              <a:buNone/>
              <a:defRPr sz="2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Medium"/>
              <a:buNone/>
              <a:defRPr sz="2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Medium"/>
              <a:buNone/>
              <a:defRPr sz="2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Medium"/>
              <a:buNone/>
              <a:defRPr sz="2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/>
            <a:r>
              <a:rPr lang="en-US" sz="1800" dirty="0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Module 2: Ancestral Gene Detection</a:t>
            </a:r>
            <a:endParaRPr lang="en-US" sz="1800" dirty="0">
              <a:solidFill>
                <a:schemeClr val="bg1"/>
              </a:solidFill>
            </a:endParaRPr>
          </a:p>
          <a:p>
            <a:pPr marL="0" indent="0"/>
            <a:endParaRPr lang="en-US" dirty="0"/>
          </a:p>
        </p:txBody>
      </p:sp>
      <p:sp>
        <p:nvSpPr>
          <p:cNvPr id="23" name="Google Shape;322;p43">
            <a:extLst>
              <a:ext uri="{FF2B5EF4-FFF2-40B4-BE49-F238E27FC236}">
                <a16:creationId xmlns:a16="http://schemas.microsoft.com/office/drawing/2014/main" id="{B2A5426D-191E-9359-6CDE-C93587BF824A}"/>
              </a:ext>
            </a:extLst>
          </p:cNvPr>
          <p:cNvSpPr txBox="1">
            <a:spLocks/>
          </p:cNvSpPr>
          <p:nvPr/>
        </p:nvSpPr>
        <p:spPr>
          <a:xfrm>
            <a:off x="5207450" y="748826"/>
            <a:ext cx="2840100" cy="7164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Medium"/>
              <a:buNone/>
              <a:defRPr sz="17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Medium"/>
              <a:buNone/>
              <a:defRPr sz="2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Medium"/>
              <a:buNone/>
              <a:defRPr sz="2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Medium"/>
              <a:buNone/>
              <a:defRPr sz="2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Medium"/>
              <a:buNone/>
              <a:defRPr sz="2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Medium"/>
              <a:buNone/>
              <a:defRPr sz="2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Medium"/>
              <a:buNone/>
              <a:defRPr sz="2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Medium"/>
              <a:buNone/>
              <a:defRPr sz="2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Medium"/>
              <a:buNone/>
              <a:defRPr sz="2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/>
            <a:r>
              <a:rPr lang="en-US" sz="1800" dirty="0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Module 3: Mutation Detection (Planned)</a:t>
            </a:r>
            <a:endParaRPr lang="en-US" sz="1800" dirty="0">
              <a:solidFill>
                <a:schemeClr val="bg1"/>
              </a:solidFill>
            </a:endParaRPr>
          </a:p>
          <a:p>
            <a:pPr marL="0" indent="0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0E8CCB4-9D2B-F576-1EB5-036492620DF4}"/>
              </a:ext>
            </a:extLst>
          </p:cNvPr>
          <p:cNvSpPr txBox="1"/>
          <p:nvPr/>
        </p:nvSpPr>
        <p:spPr>
          <a:xfrm>
            <a:off x="566628" y="1786920"/>
            <a:ext cx="28401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File-based matching against ancestral DNA records with sorted similarity scores and visual highlights.</a:t>
            </a:r>
            <a:endParaRPr lang="en-US" sz="1600" dirty="0">
              <a:solidFill>
                <a:schemeClr val="bg1"/>
              </a:solidFill>
            </a:endParaRPr>
          </a:p>
          <a:p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9275FD-9923-47A4-5A06-88969F9DCAD2}"/>
              </a:ext>
            </a:extLst>
          </p:cNvPr>
          <p:cNvSpPr txBox="1"/>
          <p:nvPr/>
        </p:nvSpPr>
        <p:spPr>
          <a:xfrm>
            <a:off x="5207450" y="1707175"/>
            <a:ext cx="2690948" cy="1649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Traceback on Levenshtein matrix to identify substitutions, insertions, and deletions with detailed reports.</a:t>
            </a:r>
            <a:endParaRPr lang="en-US" sz="1600" dirty="0">
              <a:solidFill>
                <a:schemeClr val="bg1"/>
              </a:solidFill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5"/>
          <p:cNvSpPr txBox="1">
            <a:spLocks noGrp="1"/>
          </p:cNvSpPr>
          <p:nvPr>
            <p:ph type="title"/>
          </p:nvPr>
        </p:nvSpPr>
        <p:spPr>
          <a:xfrm>
            <a:off x="341733" y="235199"/>
            <a:ext cx="4736804" cy="795826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Prata" panose="020B0604020202020204" charset="0"/>
              </a:rPr>
              <a:t>Technical Highlights</a:t>
            </a:r>
            <a:endParaRPr sz="3600" dirty="0">
              <a:latin typeface="Prata" panose="020B0604020202020204" charset="0"/>
            </a:endParaRPr>
          </a:p>
        </p:txBody>
      </p:sp>
      <p:sp>
        <p:nvSpPr>
          <p:cNvPr id="380" name="Google Shape;380;p45"/>
          <p:cNvSpPr txBox="1">
            <a:spLocks noGrp="1"/>
          </p:cNvSpPr>
          <p:nvPr>
            <p:ph type="subTitle" idx="1"/>
          </p:nvPr>
        </p:nvSpPr>
        <p:spPr>
          <a:xfrm>
            <a:off x="561431" y="2889117"/>
            <a:ext cx="2102576" cy="50444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indent="0"/>
            <a:r>
              <a:rPr lang="en-US" sz="1800" dirty="0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User Interface</a:t>
            </a:r>
            <a:endParaRPr lang="en-US" sz="18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81" name="Google Shape;381;p45"/>
          <p:cNvPicPr preferRelativeResize="0"/>
          <p:nvPr/>
        </p:nvPicPr>
        <p:blipFill rotWithShape="1">
          <a:blip r:embed="rId3">
            <a:alphaModFix/>
          </a:blip>
          <a:srcRect l="15796" t="37680" r="15789" b="23092"/>
          <a:stretch/>
        </p:blipFill>
        <p:spPr>
          <a:xfrm>
            <a:off x="6201437" y="3422650"/>
            <a:ext cx="2195425" cy="1258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45"/>
          <p:cNvPicPr preferRelativeResize="0"/>
          <p:nvPr/>
        </p:nvPicPr>
        <p:blipFill rotWithShape="1">
          <a:blip r:embed="rId4">
            <a:alphaModFix/>
          </a:blip>
          <a:srcRect l="29945" t="6866" r="29949" b="6874"/>
          <a:stretch/>
        </p:blipFill>
        <p:spPr>
          <a:xfrm>
            <a:off x="5078536" y="3436325"/>
            <a:ext cx="864102" cy="131404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380;p45">
            <a:extLst>
              <a:ext uri="{FF2B5EF4-FFF2-40B4-BE49-F238E27FC236}">
                <a16:creationId xmlns:a16="http://schemas.microsoft.com/office/drawing/2014/main" id="{98809200-40DA-48D4-FCF2-BF6858C39491}"/>
              </a:ext>
            </a:extLst>
          </p:cNvPr>
          <p:cNvSpPr txBox="1">
            <a:spLocks/>
          </p:cNvSpPr>
          <p:nvPr/>
        </p:nvSpPr>
        <p:spPr>
          <a:xfrm>
            <a:off x="341733" y="1245498"/>
            <a:ext cx="2102576" cy="50444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txBody>
          <a:bodyPr spcFirstLastPara="1" wrap="square" lIns="18287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Medium"/>
              <a:buNone/>
              <a:defRPr sz="17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Medium"/>
              <a:buNone/>
              <a:defRPr sz="21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Medium"/>
              <a:buNone/>
              <a:defRPr sz="21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Medium"/>
              <a:buNone/>
              <a:defRPr sz="21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Medium"/>
              <a:buNone/>
              <a:defRPr sz="21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Medium"/>
              <a:buNone/>
              <a:defRPr sz="21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Medium"/>
              <a:buNone/>
              <a:defRPr sz="21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Medium"/>
              <a:buNone/>
              <a:defRPr sz="21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Medium"/>
              <a:buNone/>
              <a:defRPr sz="21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/>
            <a:r>
              <a:rPr lang="en-US" sz="1800" dirty="0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Structures</a:t>
            </a:r>
            <a:endParaRPr lang="en-US" sz="1800" dirty="0">
              <a:solidFill>
                <a:schemeClr val="bg1"/>
              </a:solidFill>
            </a:endParaRPr>
          </a:p>
          <a:p>
            <a:pPr marL="0" indent="0"/>
            <a:endParaRPr lang="en-US" dirty="0"/>
          </a:p>
        </p:txBody>
      </p:sp>
      <p:sp>
        <p:nvSpPr>
          <p:cNvPr id="3" name="Google Shape;380;p45">
            <a:extLst>
              <a:ext uri="{FF2B5EF4-FFF2-40B4-BE49-F238E27FC236}">
                <a16:creationId xmlns:a16="http://schemas.microsoft.com/office/drawing/2014/main" id="{C42AA8D9-D969-66FF-8947-B1408F6DE918}"/>
              </a:ext>
            </a:extLst>
          </p:cNvPr>
          <p:cNvSpPr txBox="1">
            <a:spLocks/>
          </p:cNvSpPr>
          <p:nvPr/>
        </p:nvSpPr>
        <p:spPr>
          <a:xfrm>
            <a:off x="4756227" y="1113712"/>
            <a:ext cx="2102576" cy="50444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txBody>
          <a:bodyPr spcFirstLastPara="1" wrap="square" lIns="18287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Medium"/>
              <a:buNone/>
              <a:defRPr sz="1700" b="0" i="0" u="none" strike="noStrike" cap="none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Medium"/>
              <a:buNone/>
              <a:defRPr sz="21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Medium"/>
              <a:buNone/>
              <a:defRPr sz="21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Medium"/>
              <a:buNone/>
              <a:defRPr sz="21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Medium"/>
              <a:buNone/>
              <a:defRPr sz="21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Medium"/>
              <a:buNone/>
              <a:defRPr sz="21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Medium"/>
              <a:buNone/>
              <a:defRPr sz="21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Medium"/>
              <a:buNone/>
              <a:defRPr sz="21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Medium"/>
              <a:buNone/>
              <a:defRPr sz="21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/>
            <a:r>
              <a:rPr lang="en-US" sz="1800" dirty="0">
                <a:solidFill>
                  <a:schemeClr val="bg1"/>
                </a:solidFill>
                <a:latin typeface="Prata" pitchFamily="34" charset="0"/>
              </a:rPr>
              <a:t>Algorithms</a:t>
            </a:r>
            <a:endParaRPr lang="en-US" sz="1800" dirty="0">
              <a:solidFill>
                <a:schemeClr val="bg1"/>
              </a:solidFill>
            </a:endParaRPr>
          </a:p>
          <a:p>
            <a:pPr marL="0" indent="0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588D5E-4B65-944F-9E8B-C282799381EA}"/>
              </a:ext>
            </a:extLst>
          </p:cNvPr>
          <p:cNvSpPr txBox="1"/>
          <p:nvPr/>
        </p:nvSpPr>
        <p:spPr>
          <a:xfrm>
            <a:off x="444137" y="1652817"/>
            <a:ext cx="266482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Uses map for DNA profiles, 2D vectors for dynamic programming matrix, and pairs for similarity scoring.</a:t>
            </a:r>
            <a:endParaRPr lang="en-US" sz="1400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B5C4CC-332E-1A0D-22E9-9821CDF3A72C}"/>
              </a:ext>
            </a:extLst>
          </p:cNvPr>
          <p:cNvSpPr txBox="1"/>
          <p:nvPr/>
        </p:nvSpPr>
        <p:spPr>
          <a:xfrm>
            <a:off x="4709803" y="1659714"/>
            <a:ext cx="21954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Leverages Levenshtein Distance for insert, delete, and substitute operations in DNA sequence comparison.</a:t>
            </a:r>
            <a:endParaRPr lang="en-US" sz="1400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E41457-C4DA-72D5-11A9-888D718BC796}"/>
              </a:ext>
            </a:extLst>
          </p:cNvPr>
          <p:cNvSpPr txBox="1"/>
          <p:nvPr/>
        </p:nvSpPr>
        <p:spPr>
          <a:xfrm>
            <a:off x="561431" y="3436325"/>
            <a:ext cx="45171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Command-line interface with ANSI colors, progress bars, and clear visual alignments for usability.</a:t>
            </a:r>
            <a:endParaRPr lang="en-US" sz="1400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6"/>
          <p:cNvSpPr txBox="1">
            <a:spLocks noGrp="1"/>
          </p:cNvSpPr>
          <p:nvPr>
            <p:ph type="title"/>
          </p:nvPr>
        </p:nvSpPr>
        <p:spPr>
          <a:xfrm>
            <a:off x="720000" y="237888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Lato Light"/>
                <a:ea typeface="Lato Light"/>
                <a:cs typeface="Lato Light"/>
                <a:sym typeface="Lato Light"/>
              </a:rPr>
              <a:t>DNA</a:t>
            </a:r>
            <a:r>
              <a:rPr lang="en" dirty="0"/>
              <a:t> </a:t>
            </a:r>
            <a:r>
              <a:rPr lang="en" b="1" dirty="0"/>
              <a:t>Similarity Comparison Algorithm</a:t>
            </a:r>
            <a:endParaRPr b="1" dirty="0"/>
          </a:p>
        </p:txBody>
      </p:sp>
      <p:sp>
        <p:nvSpPr>
          <p:cNvPr id="454" name="Google Shape;454;p46"/>
          <p:cNvSpPr/>
          <p:nvPr/>
        </p:nvSpPr>
        <p:spPr>
          <a:xfrm>
            <a:off x="4735472" y="2776216"/>
            <a:ext cx="253200" cy="2532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46"/>
          <p:cNvSpPr/>
          <p:nvPr/>
        </p:nvSpPr>
        <p:spPr>
          <a:xfrm>
            <a:off x="4169875" y="3829028"/>
            <a:ext cx="253200" cy="2532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46"/>
          <p:cNvSpPr/>
          <p:nvPr/>
        </p:nvSpPr>
        <p:spPr>
          <a:xfrm>
            <a:off x="5419021" y="3878988"/>
            <a:ext cx="1809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CCF75B4B-1265-BF2D-5C7A-7564BD5B58D8}"/>
              </a:ext>
            </a:extLst>
          </p:cNvPr>
          <p:cNvSpPr/>
          <p:nvPr/>
        </p:nvSpPr>
        <p:spPr>
          <a:xfrm rot="5400000">
            <a:off x="1123205" y="985901"/>
            <a:ext cx="1187831" cy="947755"/>
          </a:xfrm>
          <a:prstGeom prst="chevron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00153761-F840-D368-B4B4-35FC6CA4FBFF}"/>
              </a:ext>
            </a:extLst>
          </p:cNvPr>
          <p:cNvSpPr/>
          <p:nvPr/>
        </p:nvSpPr>
        <p:spPr>
          <a:xfrm rot="5400000">
            <a:off x="1065843" y="1863199"/>
            <a:ext cx="1336953" cy="947755"/>
          </a:xfrm>
          <a:prstGeom prst="chevron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EAE6BB12-9BB0-B461-CFFB-CEF9F7A8C124}"/>
              </a:ext>
            </a:extLst>
          </p:cNvPr>
          <p:cNvSpPr/>
          <p:nvPr/>
        </p:nvSpPr>
        <p:spPr>
          <a:xfrm rot="5400000">
            <a:off x="1140700" y="2691493"/>
            <a:ext cx="1187241" cy="947755"/>
          </a:xfrm>
          <a:prstGeom prst="chevron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54D7CA91-40D0-D1D6-811B-B1ECB9CB8DED}"/>
              </a:ext>
            </a:extLst>
          </p:cNvPr>
          <p:cNvSpPr/>
          <p:nvPr/>
        </p:nvSpPr>
        <p:spPr>
          <a:xfrm rot="5400000">
            <a:off x="1140700" y="3495560"/>
            <a:ext cx="1187241" cy="947755"/>
          </a:xfrm>
          <a:prstGeom prst="chevron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B9FBFD-ADDB-19F7-C2F4-D5D8C9C88966}"/>
              </a:ext>
            </a:extLst>
          </p:cNvPr>
          <p:cNvSpPr txBox="1"/>
          <p:nvPr/>
        </p:nvSpPr>
        <p:spPr>
          <a:xfrm>
            <a:off x="1581920" y="1668600"/>
            <a:ext cx="326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899360-4B29-08FA-4A58-73E714565140}"/>
              </a:ext>
            </a:extLst>
          </p:cNvPr>
          <p:cNvSpPr txBox="1"/>
          <p:nvPr/>
        </p:nvSpPr>
        <p:spPr>
          <a:xfrm>
            <a:off x="1606579" y="2471416"/>
            <a:ext cx="315819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6A1B7A-451B-61DF-ED43-97262A5DA5E9}"/>
              </a:ext>
            </a:extLst>
          </p:cNvPr>
          <p:cNvSpPr txBox="1"/>
          <p:nvPr/>
        </p:nvSpPr>
        <p:spPr>
          <a:xfrm>
            <a:off x="1551649" y="3226658"/>
            <a:ext cx="269633" cy="307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A948E6-597C-8DBD-F6B5-52FEF645DAD8}"/>
              </a:ext>
            </a:extLst>
          </p:cNvPr>
          <p:cNvSpPr txBox="1"/>
          <p:nvPr/>
        </p:nvSpPr>
        <p:spPr>
          <a:xfrm>
            <a:off x="1559865" y="3905999"/>
            <a:ext cx="253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5" name="Text 1"/>
          <p:cNvSpPr/>
          <p:nvPr/>
        </p:nvSpPr>
        <p:spPr>
          <a:xfrm>
            <a:off x="2246470" y="883305"/>
            <a:ext cx="2489002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Initialization</a:t>
            </a:r>
            <a:endParaRPr lang="en-US" sz="1950" dirty="0"/>
          </a:p>
        </p:txBody>
      </p:sp>
      <p:sp>
        <p:nvSpPr>
          <p:cNvPr id="16" name="Text 2"/>
          <p:cNvSpPr/>
          <p:nvPr/>
        </p:nvSpPr>
        <p:spPr>
          <a:xfrm>
            <a:off x="2246470" y="1227592"/>
            <a:ext cx="6456045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Create DP table with base cases for insertions and deletions.</a:t>
            </a:r>
            <a:endParaRPr lang="en-US" sz="1550" dirty="0"/>
          </a:p>
        </p:txBody>
      </p:sp>
      <p:sp>
        <p:nvSpPr>
          <p:cNvPr id="17" name="Text 3"/>
          <p:cNvSpPr/>
          <p:nvPr/>
        </p:nvSpPr>
        <p:spPr>
          <a:xfrm>
            <a:off x="2246470" y="1643289"/>
            <a:ext cx="2489002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Computation</a:t>
            </a:r>
            <a:endParaRPr lang="en-US" sz="1950" dirty="0"/>
          </a:p>
        </p:txBody>
      </p:sp>
      <p:sp>
        <p:nvSpPr>
          <p:cNvPr id="18" name="Text 4"/>
          <p:cNvSpPr/>
          <p:nvPr/>
        </p:nvSpPr>
        <p:spPr>
          <a:xfrm>
            <a:off x="2273643" y="1894096"/>
            <a:ext cx="6652556" cy="475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Fill table comparing characters; match copies diagonal value, mismatch adds minimum edit cost.</a:t>
            </a:r>
            <a:endParaRPr lang="en-US" sz="1550" dirty="0"/>
          </a:p>
        </p:txBody>
      </p:sp>
      <p:sp>
        <p:nvSpPr>
          <p:cNvPr id="19" name="Text 5"/>
          <p:cNvSpPr/>
          <p:nvPr/>
        </p:nvSpPr>
        <p:spPr>
          <a:xfrm>
            <a:off x="2274129" y="2601993"/>
            <a:ext cx="2587943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Similarity Calculation</a:t>
            </a:r>
            <a:endParaRPr lang="en-US" sz="1950" dirty="0"/>
          </a:p>
        </p:txBody>
      </p:sp>
      <p:sp>
        <p:nvSpPr>
          <p:cNvPr id="20" name="Text 6"/>
          <p:cNvSpPr/>
          <p:nvPr/>
        </p:nvSpPr>
        <p:spPr>
          <a:xfrm>
            <a:off x="2246470" y="2928080"/>
            <a:ext cx="6456045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Calculate similarity as 100 minus normalized edit distance percentage.</a:t>
            </a:r>
            <a:endParaRPr lang="en-US" sz="1550" dirty="0"/>
          </a:p>
        </p:txBody>
      </p:sp>
      <p:sp>
        <p:nvSpPr>
          <p:cNvPr id="21" name="Text 7"/>
          <p:cNvSpPr/>
          <p:nvPr/>
        </p:nvSpPr>
        <p:spPr>
          <a:xfrm>
            <a:off x="2273643" y="3382245"/>
            <a:ext cx="2489002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Output</a:t>
            </a:r>
            <a:endParaRPr lang="en-US" sz="1950" dirty="0"/>
          </a:p>
        </p:txBody>
      </p:sp>
      <p:sp>
        <p:nvSpPr>
          <p:cNvPr id="22" name="Text 8"/>
          <p:cNvSpPr/>
          <p:nvPr/>
        </p:nvSpPr>
        <p:spPr>
          <a:xfrm>
            <a:off x="2281448" y="3741395"/>
            <a:ext cx="6456045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Display colored alignment showing matches and mismatches visually.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624F5D3-5BE8-5448-B5FA-57D00271D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18174"/>
            <a:ext cx="7704000" cy="564300"/>
          </a:xfrm>
        </p:spPr>
        <p:txBody>
          <a:bodyPr/>
          <a:lstStyle/>
          <a:p>
            <a:r>
              <a:rPr lang="en-US" sz="3200" dirty="0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Ancestral Gene Detection Algorithm</a:t>
            </a:r>
            <a:br>
              <a:rPr lang="en-US" sz="3200" dirty="0"/>
            </a:br>
            <a:endParaRPr lang="en-US" dirty="0"/>
          </a:p>
        </p:txBody>
      </p:sp>
      <p:sp>
        <p:nvSpPr>
          <p:cNvPr id="13" name="Text 2"/>
          <p:cNvSpPr/>
          <p:nvPr/>
        </p:nvSpPr>
        <p:spPr>
          <a:xfrm>
            <a:off x="885962" y="8523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FCBBF"/>
                </a:solidFill>
                <a:latin typeface="+mn-lt"/>
                <a:ea typeface="Prata" pitchFamily="34" charset="-122"/>
                <a:cs typeface="Prata" pitchFamily="34" charset="-120"/>
              </a:rPr>
              <a:t>Data Input</a:t>
            </a:r>
            <a:endParaRPr lang="en-US" sz="2200" b="1" dirty="0">
              <a:latin typeface="+mn-lt"/>
            </a:endParaRPr>
          </a:p>
        </p:txBody>
      </p:sp>
      <p:sp>
        <p:nvSpPr>
          <p:cNvPr id="6" name="Text 3"/>
          <p:cNvSpPr/>
          <p:nvPr/>
        </p:nvSpPr>
        <p:spPr>
          <a:xfrm>
            <a:off x="885962" y="1076775"/>
            <a:ext cx="704623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Read and parse ancestral DNA records from files, ignoring malformed lines.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85962" y="20214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FCBBF"/>
                </a:solidFill>
                <a:latin typeface="+mn-lt"/>
                <a:ea typeface="Prata" pitchFamily="34" charset="-122"/>
                <a:cs typeface="Prata" pitchFamily="34" charset="-120"/>
              </a:rPr>
              <a:t>Similarity Scoring</a:t>
            </a:r>
            <a:endParaRPr lang="en-US" sz="2200" b="1" dirty="0">
              <a:latin typeface="+mn-lt"/>
            </a:endParaRPr>
          </a:p>
        </p:txBody>
      </p:sp>
      <p:sp>
        <p:nvSpPr>
          <p:cNvPr id="14" name="Text 6"/>
          <p:cNvSpPr/>
          <p:nvPr/>
        </p:nvSpPr>
        <p:spPr>
          <a:xfrm>
            <a:off x="891846" y="2404792"/>
            <a:ext cx="6706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Compute Levenshtein distance between user DNA and each ancestral record.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885962" y="32404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Sorting &amp; Display</a:t>
            </a:r>
            <a:endParaRPr lang="en-US" sz="2200" b="1" dirty="0"/>
          </a:p>
        </p:txBody>
      </p:sp>
      <p:sp>
        <p:nvSpPr>
          <p:cNvPr id="12" name="Text 9"/>
          <p:cNvSpPr/>
          <p:nvPr/>
        </p:nvSpPr>
        <p:spPr>
          <a:xfrm>
            <a:off x="885962" y="3594747"/>
            <a:ext cx="636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Sort results by similarity score and highlight top matches with visual alignments.</a:t>
            </a:r>
            <a:endParaRPr lang="en-US" sz="1750" dirty="0"/>
          </a:p>
        </p:txBody>
      </p:sp>
      <p:sp>
        <p:nvSpPr>
          <p:cNvPr id="4" name="Minus Sign 3">
            <a:extLst>
              <a:ext uri="{FF2B5EF4-FFF2-40B4-BE49-F238E27FC236}">
                <a16:creationId xmlns:a16="http://schemas.microsoft.com/office/drawing/2014/main" id="{B962B776-BB88-48B9-5127-0BD227279222}"/>
              </a:ext>
            </a:extLst>
          </p:cNvPr>
          <p:cNvSpPr/>
          <p:nvPr/>
        </p:nvSpPr>
        <p:spPr>
          <a:xfrm rot="16200000">
            <a:off x="253381" y="3521522"/>
            <a:ext cx="952063" cy="399573"/>
          </a:xfrm>
          <a:prstGeom prst="mathMin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Minus Sign 4">
            <a:extLst>
              <a:ext uri="{FF2B5EF4-FFF2-40B4-BE49-F238E27FC236}">
                <a16:creationId xmlns:a16="http://schemas.microsoft.com/office/drawing/2014/main" id="{964F3ECA-0A37-A9C3-5551-8FC5E6C49188}"/>
              </a:ext>
            </a:extLst>
          </p:cNvPr>
          <p:cNvSpPr/>
          <p:nvPr/>
        </p:nvSpPr>
        <p:spPr>
          <a:xfrm rot="16200000">
            <a:off x="253381" y="2297721"/>
            <a:ext cx="952063" cy="399573"/>
          </a:xfrm>
          <a:prstGeom prst="mathMin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Minus Sign 6">
            <a:extLst>
              <a:ext uri="{FF2B5EF4-FFF2-40B4-BE49-F238E27FC236}">
                <a16:creationId xmlns:a16="http://schemas.microsoft.com/office/drawing/2014/main" id="{C61AD8AC-ACDE-FBFC-334B-7F4D925B5890}"/>
              </a:ext>
            </a:extLst>
          </p:cNvPr>
          <p:cNvSpPr/>
          <p:nvPr/>
        </p:nvSpPr>
        <p:spPr>
          <a:xfrm rot="16200000">
            <a:off x="253380" y="1137485"/>
            <a:ext cx="952063" cy="399573"/>
          </a:xfrm>
          <a:prstGeom prst="mathMin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bout DNA Day by Slidesgo">
  <a:themeElements>
    <a:clrScheme name="Simple Light">
      <a:dk1>
        <a:srgbClr val="240916"/>
      </a:dk1>
      <a:lt1>
        <a:srgbClr val="FFFFFF"/>
      </a:lt1>
      <a:dk2>
        <a:srgbClr val="2A165D"/>
      </a:dk2>
      <a:lt2>
        <a:srgbClr val="95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95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528</Words>
  <Application>Microsoft Office PowerPoint</Application>
  <PresentationFormat>On-screen Show (16:9)</PresentationFormat>
  <Paragraphs>80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Lato Light</vt:lpstr>
      <vt:lpstr>Lato Black</vt:lpstr>
      <vt:lpstr>Prata</vt:lpstr>
      <vt:lpstr>Lato</vt:lpstr>
      <vt:lpstr>Montserrat Medium</vt:lpstr>
      <vt:lpstr>Raleway</vt:lpstr>
      <vt:lpstr>About DNA Day by Slidesgo</vt:lpstr>
      <vt:lpstr>  DNA Matching Simulator</vt:lpstr>
      <vt:lpstr>INTRODUCTION</vt:lpstr>
      <vt:lpstr>PROJECT OVERVIEW</vt:lpstr>
      <vt:lpstr>Problem Statement </vt:lpstr>
      <vt:lpstr>Project Analysis: Modules </vt:lpstr>
      <vt:lpstr>PowerPoint Presentation</vt:lpstr>
      <vt:lpstr>Technical Highlights</vt:lpstr>
      <vt:lpstr>DNA Similarity Comparison Algorithm</vt:lpstr>
      <vt:lpstr>Ancestral Gene Detection Algorithm 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Zulqarnain Haider</cp:lastModifiedBy>
  <cp:revision>2</cp:revision>
  <dcterms:modified xsi:type="dcterms:W3CDTF">2025-05-28T21:59:05Z</dcterms:modified>
</cp:coreProperties>
</file>